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07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89100"/>
            <a:ext cx="10464800" cy="34671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12" name="正文级别 1…"/>
          <p:cNvSpPr txBox="1">
            <a:spLocks noGrp="1"/>
          </p:cNvSpPr>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defRPr>
                <a:latin typeface="STZhongsong"/>
                <a:ea typeface="STZhongsong"/>
                <a:cs typeface="STZhongsong"/>
                <a:sym typeface="STZhongsong"/>
              </a:defRPr>
            </a:lvl1pPr>
          </a:lstStyle>
          <a:p>
            <a:r>
              <a:t>“在此键入引文。”</a:t>
            </a:r>
          </a:p>
        </p:txBody>
      </p:sp>
      <p:sp>
        <p:nvSpPr>
          <p:cNvPr id="94" name="–Johnny Appleseed"/>
          <p:cNvSpPr txBox="1">
            <a:spLocks noGrp="1"/>
          </p:cNvSpPr>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355600" y="0"/>
            <a:ext cx="14782326" cy="103759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1574800" y="114300"/>
            <a:ext cx="9855200" cy="6502609"/>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1270000" y="6680200"/>
            <a:ext cx="10464800" cy="12700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22" name="正文级别 1…"/>
          <p:cNvSpPr txBox="1">
            <a:spLocks noGrp="1"/>
          </p:cNvSpPr>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89300"/>
            <a:ext cx="10464800" cy="3175000"/>
          </a:xfrm>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965200" y="1397000"/>
            <a:ext cx="5600700" cy="4038600"/>
          </a:xfrm>
          <a:prstGeom prst="rect">
            <a:avLst/>
          </a:prstGeom>
        </p:spPr>
        <p:txBody>
          <a:bodyPr anchor="b"/>
          <a:lstStyle>
            <a:lvl1pPr algn="ctr">
              <a:defRPr sz="6800">
                <a:latin typeface="STZhongsong"/>
                <a:ea typeface="STZhongsong"/>
                <a:cs typeface="STZhongsong"/>
                <a:sym typeface="STZhongsong"/>
              </a:defRPr>
            </a:lvl1pPr>
          </a:lstStyle>
          <a:p>
            <a:r>
              <a:t>标题文本</a:t>
            </a:r>
          </a:p>
        </p:txBody>
      </p:sp>
      <p:sp>
        <p:nvSpPr>
          <p:cNvPr id="40"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57" name="正文级别 1…"/>
          <p:cNvSpPr txBox="1">
            <a:spLocks noGrp="1"/>
          </p:cNvSpPr>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67" name="正文级别 1…"/>
          <p:cNvSpPr txBox="1">
            <a:spLocks noGrp="1"/>
          </p:cNvSpPr>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2291141" y="-26019"/>
            <a:ext cx="12309676" cy="9233763"/>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337299" y="9296399"/>
            <a:ext cx="323479" cy="4572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9pPr>
    </p:titleStyle>
    <p:bodyStyle>
      <a:lvl1pPr marL="4699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1pPr>
      <a:lvl2pPr marL="9398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2pPr>
      <a:lvl3pPr marL="14097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3pPr>
      <a:lvl4pPr marL="18796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4pPr>
      <a:lvl5pPr marL="23495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5pPr>
      <a:lvl6pPr marL="28194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6pPr>
      <a:lvl7pPr marL="32893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7pPr>
      <a:lvl8pPr marL="37592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8pPr>
      <a:lvl9pPr marL="42291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科学通史第12讲…"/>
          <p:cNvSpPr txBox="1">
            <a:spLocks noGrp="1"/>
          </p:cNvSpPr>
          <p:nvPr>
            <p:ph type="ctrTitle"/>
          </p:nvPr>
        </p:nvSpPr>
        <p:spPr>
          <a:prstGeom prst="rect">
            <a:avLst/>
          </a:prstGeom>
        </p:spPr>
        <p:txBody>
          <a:bodyPr/>
          <a:lstStyle/>
          <a:p>
            <a:pPr algn="l">
              <a:defRPr sz="5000"/>
            </a:pPr>
            <a:r>
              <a:t>科学通史第12讲</a:t>
            </a:r>
          </a:p>
          <a:p>
            <a:pPr algn="l"/>
            <a:endParaRPr/>
          </a:p>
          <a:p>
            <a:r>
              <a:t>物理世界图景的变迁</a:t>
            </a:r>
          </a:p>
        </p:txBody>
      </p:sp>
      <p:sp>
        <p:nvSpPr>
          <p:cNvPr id="120" name="吴国盛…"/>
          <p:cNvSpPr txBox="1">
            <a:spLocks noGrp="1"/>
          </p:cNvSpPr>
          <p:nvPr>
            <p:ph type="subTitle" sz="quarter" idx="1"/>
          </p:nvPr>
        </p:nvSpPr>
        <p:spPr>
          <a:xfrm>
            <a:off x="1270000" y="5951966"/>
            <a:ext cx="10464800" cy="2104641"/>
          </a:xfrm>
          <a:prstGeom prst="rect">
            <a:avLst/>
          </a:prstGeom>
        </p:spPr>
        <p:txBody>
          <a:bodyPr/>
          <a:lstStyle/>
          <a:p>
            <a:r>
              <a:t>吴国盛</a:t>
            </a:r>
          </a:p>
          <a:p>
            <a:r>
              <a:t>清华大学科学史系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力学自然观"/>
          <p:cNvSpPr txBox="1">
            <a:spLocks noGrp="1"/>
          </p:cNvSpPr>
          <p:nvPr>
            <p:ph type="title"/>
          </p:nvPr>
        </p:nvSpPr>
        <p:spPr>
          <a:prstGeom prst="rect">
            <a:avLst/>
          </a:prstGeom>
        </p:spPr>
        <p:txBody>
          <a:bodyPr/>
          <a:lstStyle/>
          <a:p>
            <a:r>
              <a:t>力学自然观</a:t>
            </a:r>
          </a:p>
        </p:txBody>
      </p:sp>
      <p:sp>
        <p:nvSpPr>
          <p:cNvPr id="144" name="化学亲合力、电力、热力、磁力…"/>
          <p:cNvSpPr txBox="1">
            <a:spLocks noGrp="1"/>
          </p:cNvSpPr>
          <p:nvPr>
            <p:ph type="body" idx="1"/>
          </p:nvPr>
        </p:nvSpPr>
        <p:spPr>
          <a:prstGeom prst="rect">
            <a:avLst/>
          </a:prstGeom>
        </p:spPr>
        <p:txBody>
          <a:bodyPr/>
          <a:lstStyle/>
          <a:p>
            <a:pPr>
              <a:buBlip>
                <a:blip r:embed="rId2"/>
              </a:buBlip>
            </a:pPr>
            <a:r>
              <a:t>化学亲合力、电力、热力、磁力</a:t>
            </a:r>
          </a:p>
          <a:p>
            <a:pPr>
              <a:buBlip>
                <a:blip r:embed="rId2"/>
              </a:buBlip>
            </a:pPr>
            <a:r>
              <a:t>18世纪的分析力学、流体力学</a:t>
            </a:r>
          </a:p>
          <a:p>
            <a:pPr>
              <a:buBlip>
                <a:blip r:embed="rId2"/>
              </a:buBlip>
            </a:pPr>
            <a:r>
              <a:t>19世纪的热力学、电动力学</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能量世界观"/>
          <p:cNvSpPr txBox="1">
            <a:spLocks noGrp="1"/>
          </p:cNvSpPr>
          <p:nvPr>
            <p:ph type="title"/>
          </p:nvPr>
        </p:nvSpPr>
        <p:spPr>
          <a:prstGeom prst="rect">
            <a:avLst/>
          </a:prstGeom>
        </p:spPr>
        <p:txBody>
          <a:bodyPr/>
          <a:lstStyle/>
          <a:p>
            <a:r>
              <a:t>能量世界观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能量概念的两个来源"/>
          <p:cNvSpPr txBox="1">
            <a:spLocks noGrp="1"/>
          </p:cNvSpPr>
          <p:nvPr>
            <p:ph type="title"/>
          </p:nvPr>
        </p:nvSpPr>
        <p:spPr>
          <a:prstGeom prst="rect">
            <a:avLst/>
          </a:prstGeom>
        </p:spPr>
        <p:txBody>
          <a:bodyPr/>
          <a:lstStyle/>
          <a:p>
            <a:r>
              <a:t>能量概念的两个来源</a:t>
            </a:r>
          </a:p>
        </p:txBody>
      </p:sp>
      <p:sp>
        <p:nvSpPr>
          <p:cNvPr id="149" name="让自然力工作（做功）的发动机实践…"/>
          <p:cNvSpPr txBox="1">
            <a:spLocks noGrp="1"/>
          </p:cNvSpPr>
          <p:nvPr>
            <p:ph type="body" idx="1"/>
          </p:nvPr>
        </p:nvSpPr>
        <p:spPr>
          <a:prstGeom prst="rect">
            <a:avLst/>
          </a:prstGeom>
        </p:spPr>
        <p:txBody>
          <a:bodyPr/>
          <a:lstStyle/>
          <a:p>
            <a:pPr>
              <a:buBlip>
                <a:blip r:embed="rId2"/>
              </a:buBlip>
            </a:pPr>
            <a:r>
              <a:t>让自然力工作（做功）的发动机实践</a:t>
            </a:r>
          </a:p>
          <a:p>
            <a:pPr>
              <a:buBlip>
                <a:blip r:embed="rId2"/>
              </a:buBlip>
            </a:pPr>
            <a:r>
              <a:t>自然哲学</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timg.gif" descr="timg.gif"/>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689479" y="669421"/>
            <a:ext cx="5840573" cy="8740929"/>
          </a:xfrm>
          <a:prstGeom prst="rect">
            <a:avLst/>
          </a:prstGeom>
        </p:spPr>
      </p:pic>
      <p:sp>
        <p:nvSpPr>
          <p:cNvPr id="152" name="永动机"/>
          <p:cNvSpPr txBox="1">
            <a:spLocks noGrp="1"/>
          </p:cNvSpPr>
          <p:nvPr>
            <p:ph type="title"/>
          </p:nvPr>
        </p:nvSpPr>
        <p:spPr>
          <a:prstGeom prst="rect">
            <a:avLst/>
          </a:prstGeom>
        </p:spPr>
        <p:txBody>
          <a:bodyPr/>
          <a:lstStyle/>
          <a:p>
            <a:r>
              <a:t>永动机</a:t>
            </a:r>
          </a:p>
        </p:txBody>
      </p:sp>
      <p:sp>
        <p:nvSpPr>
          <p:cNvPr id="153" name="13世纪-18世纪…"/>
          <p:cNvSpPr txBox="1">
            <a:spLocks noGrp="1"/>
          </p:cNvSpPr>
          <p:nvPr>
            <p:ph type="body" sz="quarter" idx="1"/>
          </p:nvPr>
        </p:nvSpPr>
        <p:spPr>
          <a:prstGeom prst="rect">
            <a:avLst/>
          </a:prstGeom>
        </p:spPr>
        <p:txBody>
          <a:bodyPr/>
          <a:lstStyle/>
          <a:p>
            <a:r>
              <a:t>13世纪-18世纪</a:t>
            </a:r>
          </a:p>
          <a:p>
            <a:r>
              <a:t>无穷的诱惑</a:t>
            </a:r>
          </a:p>
          <a:p>
            <a:r>
              <a:t>无尽的尝试</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97998" y="467158"/>
            <a:ext cx="6197360" cy="9189299"/>
          </a:xfrm>
          <a:prstGeom prst="rect">
            <a:avLst/>
          </a:prstGeom>
        </p:spPr>
      </p:pic>
      <p:sp>
        <p:nvSpPr>
          <p:cNvPr id="156" name="萨迪·卡诺…"/>
          <p:cNvSpPr txBox="1">
            <a:spLocks noGrp="1"/>
          </p:cNvSpPr>
          <p:nvPr>
            <p:ph type="title"/>
          </p:nvPr>
        </p:nvSpPr>
        <p:spPr>
          <a:prstGeom prst="rect">
            <a:avLst/>
          </a:prstGeom>
        </p:spPr>
        <p:txBody>
          <a:bodyPr/>
          <a:lstStyle/>
          <a:p>
            <a:r>
              <a:t>萨迪·卡诺</a:t>
            </a:r>
          </a:p>
          <a:p>
            <a:r>
              <a:t>Sadi Carnot</a:t>
            </a:r>
          </a:p>
          <a:p>
            <a:r>
              <a:t>1796-1832</a:t>
            </a:r>
          </a:p>
        </p:txBody>
      </p:sp>
      <p:sp>
        <p:nvSpPr>
          <p:cNvPr id="157" name="蒸汽机工作原理是热质从发动机高温部分流到低温部分…"/>
          <p:cNvSpPr txBox="1">
            <a:spLocks noGrp="1"/>
          </p:cNvSpPr>
          <p:nvPr>
            <p:ph type="body" sz="quarter" idx="1"/>
          </p:nvPr>
        </p:nvSpPr>
        <p:spPr>
          <a:xfrm>
            <a:off x="965200" y="5448300"/>
            <a:ext cx="5562600" cy="3613492"/>
          </a:xfrm>
          <a:prstGeom prst="rect">
            <a:avLst/>
          </a:prstGeom>
        </p:spPr>
        <p:txBody>
          <a:bodyPr/>
          <a:lstStyle/>
          <a:p>
            <a:pPr defTabSz="578358">
              <a:defRPr sz="3564"/>
            </a:pPr>
            <a:r>
              <a:t>蒸汽机工作原理是热质从发动机高温部分流到低温部分</a:t>
            </a:r>
          </a:p>
          <a:p>
            <a:pPr defTabSz="578358">
              <a:defRPr sz="3564"/>
            </a:pPr>
            <a:r>
              <a:t>如同</a:t>
            </a:r>
          </a:p>
          <a:p>
            <a:pPr defTabSz="578358">
              <a:defRPr sz="3564"/>
            </a:pPr>
            <a:r>
              <a:t>水从水轮机的高位流到低位</a:t>
            </a:r>
          </a:p>
          <a:p>
            <a:pPr defTabSz="578358">
              <a:defRPr sz="3564"/>
            </a:pPr>
            <a:r>
              <a:t>热质没有消耗</a:t>
            </a:r>
          </a:p>
          <a:p>
            <a:pPr defTabSz="578358">
              <a:defRPr sz="3564"/>
            </a:pPr>
            <a:r>
              <a:t>热质守恒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电力驱动磁针"/>
          <p:cNvSpPr txBox="1">
            <a:spLocks noGrp="1"/>
          </p:cNvSpPr>
          <p:nvPr>
            <p:ph type="title"/>
          </p:nvPr>
        </p:nvSpPr>
        <p:spPr>
          <a:prstGeom prst="rect">
            <a:avLst/>
          </a:prstGeom>
        </p:spPr>
        <p:txBody>
          <a:bodyPr/>
          <a:lstStyle/>
          <a:p>
            <a:r>
              <a:t>电力驱动磁针</a:t>
            </a:r>
          </a:p>
        </p:txBody>
      </p:sp>
      <p:sp>
        <p:nvSpPr>
          <p:cNvPr id="160" name="奥斯特（Hans Christian Ørsted，1777-1851）1820年发现通电导线周边的磁针颤动…"/>
          <p:cNvSpPr txBox="1">
            <a:spLocks noGrp="1"/>
          </p:cNvSpPr>
          <p:nvPr>
            <p:ph type="body" idx="1"/>
          </p:nvPr>
        </p:nvSpPr>
        <p:spPr>
          <a:prstGeom prst="rect">
            <a:avLst/>
          </a:prstGeom>
        </p:spPr>
        <p:txBody>
          <a:bodyPr/>
          <a:lstStyle/>
          <a:p>
            <a:pPr>
              <a:buBlip>
                <a:blip r:embed="rId2"/>
              </a:buBlip>
            </a:pPr>
            <a:r>
              <a:t>奥斯特（Hans Christian Ørsted，1777-1851）1820年发现通电导线周边的磁针颤动</a:t>
            </a:r>
          </a:p>
          <a:p>
            <a:pPr>
              <a:buBlip>
                <a:blip r:embed="rId2"/>
              </a:buBlip>
            </a:pPr>
            <a:r>
              <a:t>法拉第（1791-1867）1821年实现载流导线绕磁铁旋转</a:t>
            </a:r>
          </a:p>
          <a:p>
            <a:pPr>
              <a:buBlip>
                <a:blip r:embed="rId2"/>
              </a:buBlip>
            </a:pPr>
            <a:r>
              <a:t>安培（1775-1836）发现磁性乃电运动的结果</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化学亲和力转变成电"/>
          <p:cNvSpPr txBox="1">
            <a:spLocks noGrp="1"/>
          </p:cNvSpPr>
          <p:nvPr>
            <p:ph type="title"/>
          </p:nvPr>
        </p:nvSpPr>
        <p:spPr>
          <a:prstGeom prst="rect">
            <a:avLst/>
          </a:prstGeom>
        </p:spPr>
        <p:txBody>
          <a:bodyPr/>
          <a:lstStyle/>
          <a:p>
            <a:r>
              <a:t>化学亲和力转变成电</a:t>
            </a:r>
          </a:p>
        </p:txBody>
      </p:sp>
      <p:sp>
        <p:nvSpPr>
          <p:cNvPr id="163" name="伏打（1745-1827）1800年发明电堆：化学-电…"/>
          <p:cNvSpPr txBox="1">
            <a:spLocks noGrp="1"/>
          </p:cNvSpPr>
          <p:nvPr>
            <p:ph type="body" idx="1"/>
          </p:nvPr>
        </p:nvSpPr>
        <p:spPr>
          <a:prstGeom prst="rect">
            <a:avLst/>
          </a:prstGeom>
        </p:spPr>
        <p:txBody>
          <a:bodyPr/>
          <a:lstStyle/>
          <a:p>
            <a:pPr>
              <a:buBlip>
                <a:blip r:embed="rId2"/>
              </a:buBlip>
            </a:pPr>
            <a:r>
              <a:t>伏打（1745-1827）1800年发明电堆：化学-电</a:t>
            </a:r>
          </a:p>
          <a:p>
            <a:pPr>
              <a:buBlip>
                <a:blip r:embed="rId2"/>
              </a:buBlip>
            </a:pPr>
            <a:r>
              <a:t>塞贝克（Thomas Johann Seebeck, 1770-1831）1821年发现温差电：热-电</a:t>
            </a:r>
          </a:p>
          <a:p>
            <a:pPr>
              <a:buBlip>
                <a:blip r:embed="rId2"/>
              </a:buBlip>
            </a:pPr>
            <a:r>
              <a:t>摄影显影技术：光（力）-化学（亲和力）</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神学动机"/>
          <p:cNvSpPr txBox="1">
            <a:spLocks noGrp="1"/>
          </p:cNvSpPr>
          <p:nvPr>
            <p:ph type="title"/>
          </p:nvPr>
        </p:nvSpPr>
        <p:spPr>
          <a:prstGeom prst="rect">
            <a:avLst/>
          </a:prstGeom>
        </p:spPr>
        <p:txBody>
          <a:bodyPr/>
          <a:lstStyle/>
          <a:p>
            <a:r>
              <a:t>神学动机</a:t>
            </a:r>
          </a:p>
        </p:txBody>
      </p:sp>
      <p:sp>
        <p:nvSpPr>
          <p:cNvPr id="166" name="造物主将自然界运转设计得尽可能高效…"/>
          <p:cNvSpPr txBox="1">
            <a:spLocks noGrp="1"/>
          </p:cNvSpPr>
          <p:nvPr>
            <p:ph type="body" idx="1"/>
          </p:nvPr>
        </p:nvSpPr>
        <p:spPr>
          <a:prstGeom prst="rect">
            <a:avLst/>
          </a:prstGeom>
        </p:spPr>
        <p:txBody>
          <a:bodyPr/>
          <a:lstStyle/>
          <a:p>
            <a:pPr>
              <a:buBlip>
                <a:blip r:embed="rId2"/>
              </a:buBlip>
            </a:pPr>
            <a:r>
              <a:t>造物主将自然界运转设计得尽可能高效</a:t>
            </a:r>
          </a:p>
          <a:p>
            <a:pPr>
              <a:buBlip>
                <a:blip r:embed="rId2"/>
              </a:buBlip>
            </a:pPr>
            <a:r>
              <a:t>提高机器的效率在道德上可辩护的</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60224" y="503559"/>
            <a:ext cx="5994886" cy="8887238"/>
          </a:xfrm>
          <a:prstGeom prst="rect">
            <a:avLst/>
          </a:prstGeom>
        </p:spPr>
      </p:pic>
      <p:sp>
        <p:nvSpPr>
          <p:cNvPr id="169" name="焦耳…"/>
          <p:cNvSpPr txBox="1">
            <a:spLocks noGrp="1"/>
          </p:cNvSpPr>
          <p:nvPr>
            <p:ph type="title"/>
          </p:nvPr>
        </p:nvSpPr>
        <p:spPr>
          <a:prstGeom prst="rect">
            <a:avLst/>
          </a:prstGeom>
        </p:spPr>
        <p:txBody>
          <a:bodyPr/>
          <a:lstStyle/>
          <a:p>
            <a:r>
              <a:t>焦耳</a:t>
            </a:r>
          </a:p>
          <a:p>
            <a:pPr defTabSz="457200">
              <a:defRPr sz="1200">
                <a:solidFill>
                  <a:srgbClr val="000000"/>
                </a:solidFill>
                <a:latin typeface="Times Roman"/>
                <a:ea typeface="Times Roman"/>
                <a:cs typeface="Times Roman"/>
                <a:sym typeface="Times Roman"/>
              </a:defRPr>
            </a:pPr>
            <a:r>
              <a:rPr sz="3500"/>
              <a:t>James Prescott Joule</a:t>
            </a:r>
          </a:p>
          <a:p>
            <a:pPr defTabSz="457200">
              <a:defRPr sz="1200">
                <a:solidFill>
                  <a:srgbClr val="000000"/>
                </a:solidFill>
                <a:latin typeface="Times Roman"/>
                <a:ea typeface="Times Roman"/>
                <a:cs typeface="Times Roman"/>
                <a:sym typeface="Times Roman"/>
              </a:defRPr>
            </a:pPr>
            <a:r>
              <a:rPr sz="3500"/>
              <a:t>1818-1889</a:t>
            </a:r>
          </a:p>
        </p:txBody>
      </p:sp>
      <p:sp>
        <p:nvSpPr>
          <p:cNvPr id="170" name="设计制造电磁发动机…"/>
          <p:cNvSpPr txBox="1">
            <a:spLocks noGrp="1"/>
          </p:cNvSpPr>
          <p:nvPr>
            <p:ph type="body" sz="quarter" idx="1"/>
          </p:nvPr>
        </p:nvSpPr>
        <p:spPr>
          <a:prstGeom prst="rect">
            <a:avLst/>
          </a:prstGeom>
        </p:spPr>
        <p:txBody>
          <a:bodyPr/>
          <a:lstStyle/>
          <a:p>
            <a:r>
              <a:t>设计制造电磁发动机</a:t>
            </a:r>
          </a:p>
          <a:p>
            <a:r>
              <a:t>1845年明轮实验</a:t>
            </a:r>
          </a:p>
          <a:p>
            <a:r>
              <a:t>得出热功当量</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28-9.png" descr="28-9.pn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581325" y="0"/>
            <a:ext cx="11842151" cy="9753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像" descr="图像"/>
          <p:cNvPicPr>
            <a:picLocks noChangeAspect="1"/>
          </p:cNvPicPr>
          <p:nvPr/>
        </p:nvPicPr>
        <p:blipFill>
          <a:blip r:embed="rId2"/>
          <a:stretch>
            <a:fillRect/>
          </a:stretch>
        </p:blipFill>
        <p:spPr>
          <a:xfrm>
            <a:off x="1625600" y="0"/>
            <a:ext cx="9753600" cy="975360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焦耳论转换"/>
          <p:cNvSpPr txBox="1">
            <a:spLocks noGrp="1"/>
          </p:cNvSpPr>
          <p:nvPr>
            <p:ph type="title"/>
          </p:nvPr>
        </p:nvSpPr>
        <p:spPr>
          <a:prstGeom prst="rect">
            <a:avLst/>
          </a:prstGeom>
        </p:spPr>
        <p:txBody>
          <a:bodyPr/>
          <a:lstStyle/>
          <a:p>
            <a:r>
              <a:t>焦耳论转换</a:t>
            </a:r>
          </a:p>
        </p:txBody>
      </p:sp>
      <p:sp>
        <p:nvSpPr>
          <p:cNvPr id="175" name="自然界的现象，无论是机械的、化学的还是生命的，全都存在于引力持续不断地转化的过程中，它通过空间、生命力和热量转变为其他形式。——焦耳"/>
          <p:cNvSpPr txBox="1">
            <a:spLocks noGrp="1"/>
          </p:cNvSpPr>
          <p:nvPr>
            <p:ph type="body" idx="1"/>
          </p:nvPr>
        </p:nvSpPr>
        <p:spPr>
          <a:prstGeom prst="rect">
            <a:avLst/>
          </a:prstGeom>
        </p:spPr>
        <p:txBody>
          <a:bodyPr/>
          <a:lstStyle>
            <a:lvl1pPr>
              <a:buBlip>
                <a:blip r:embed="rId2"/>
              </a:buBlip>
            </a:lvl1pPr>
          </a:lstStyle>
          <a:p>
            <a:r>
              <a:t>自然界的现象，无论是机械的、化学的还是生命的，全都存在于引力持续不断地转化的过程中，它通过空间、生命力和热量转变为其他形式。——焦耳</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罗伯特·迈尔"/>
          <p:cNvSpPr txBox="1">
            <a:spLocks noGrp="1"/>
          </p:cNvSpPr>
          <p:nvPr>
            <p:ph type="title"/>
          </p:nvPr>
        </p:nvSpPr>
        <p:spPr>
          <a:prstGeom prst="rect">
            <a:avLst/>
          </a:prstGeom>
        </p:spPr>
        <p:txBody>
          <a:bodyPr/>
          <a:lstStyle/>
          <a:p>
            <a:r>
              <a:t>罗伯特·迈尔</a:t>
            </a:r>
          </a:p>
        </p:txBody>
      </p:sp>
      <p:sp>
        <p:nvSpPr>
          <p:cNvPr id="178" name="罗伯特·迈尔（1814-1878）德国医生…"/>
          <p:cNvSpPr txBox="1">
            <a:spLocks noGrp="1"/>
          </p:cNvSpPr>
          <p:nvPr>
            <p:ph type="body" idx="1"/>
          </p:nvPr>
        </p:nvSpPr>
        <p:spPr>
          <a:prstGeom prst="rect">
            <a:avLst/>
          </a:prstGeom>
        </p:spPr>
        <p:txBody>
          <a:bodyPr>
            <a:normAutofit lnSpcReduction="10000"/>
          </a:bodyPr>
          <a:lstStyle/>
          <a:p>
            <a:pPr>
              <a:buBlip>
                <a:blip r:embed="rId2"/>
              </a:buBlip>
            </a:pPr>
            <a:r>
              <a:t>罗伯特·迈尔（1814-1878）德国医生</a:t>
            </a:r>
          </a:p>
          <a:p>
            <a:pPr>
              <a:buBlip>
                <a:blip r:embed="rId2"/>
              </a:buBlip>
            </a:pPr>
            <a:r>
              <a:t>1840年发现热带地区静脉血更红</a:t>
            </a:r>
          </a:p>
          <a:p>
            <a:pPr>
              <a:buBlip>
                <a:blip r:embed="rId2"/>
              </a:buBlip>
            </a:pPr>
            <a:r>
              <a:t>1842年发表“关于无机界各种力的意见”：任何物体的坠落都是地球轻微压缩，而压缩必生热</a:t>
            </a:r>
          </a:p>
          <a:p>
            <a:pPr lvl="1">
              <a:buBlip>
                <a:blip r:embed="rId2"/>
              </a:buBlip>
            </a:pPr>
            <a:r>
              <a:t>物体下落产生的热量与重量和高度成正比</a:t>
            </a:r>
          </a:p>
          <a:p>
            <a:pPr lvl="1">
              <a:buBlip>
                <a:blip r:embed="rId2"/>
              </a:buBlip>
            </a:pPr>
            <a:r>
              <a:t>365米高下落产生的功相当于同重水从0加热到1度所增加的热量</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威廉·汤姆森"/>
          <p:cNvSpPr txBox="1">
            <a:spLocks noGrp="1"/>
          </p:cNvSpPr>
          <p:nvPr>
            <p:ph type="title"/>
          </p:nvPr>
        </p:nvSpPr>
        <p:spPr>
          <a:prstGeom prst="rect">
            <a:avLst/>
          </a:prstGeom>
        </p:spPr>
        <p:txBody>
          <a:bodyPr/>
          <a:lstStyle/>
          <a:p>
            <a:r>
              <a:t>威廉·汤姆森</a:t>
            </a:r>
          </a:p>
        </p:txBody>
      </p:sp>
      <p:sp>
        <p:nvSpPr>
          <p:cNvPr id="181" name="威廉·汤姆森（William Thomson，1824-1907），开尔文勋爵…"/>
          <p:cNvSpPr txBox="1">
            <a:spLocks noGrp="1"/>
          </p:cNvSpPr>
          <p:nvPr>
            <p:ph type="body" idx="1"/>
          </p:nvPr>
        </p:nvSpPr>
        <p:spPr>
          <a:prstGeom prst="rect">
            <a:avLst/>
          </a:prstGeom>
        </p:spPr>
        <p:txBody>
          <a:bodyPr/>
          <a:lstStyle/>
          <a:p>
            <a:pPr marL="366521" indent="-366521" defTabSz="455675">
              <a:spcBef>
                <a:spcPts val="2300"/>
              </a:spcBef>
              <a:buBlip>
                <a:blip r:embed="rId2"/>
              </a:buBlip>
              <a:defRPr sz="2964"/>
            </a:pPr>
            <a:r>
              <a:t>威廉·汤姆森（William Thomson，1824-1907），开尔文勋爵</a:t>
            </a:r>
          </a:p>
          <a:p>
            <a:pPr marL="366521" indent="-366521" defTabSz="455675">
              <a:spcBef>
                <a:spcPts val="2300"/>
              </a:spcBef>
              <a:buBlip>
                <a:blip r:embed="rId2"/>
              </a:buBlip>
              <a:defRPr sz="2964"/>
            </a:pPr>
            <a:r>
              <a:t>相信没有能量会被损耗</a:t>
            </a:r>
          </a:p>
          <a:p>
            <a:pPr marL="366521" indent="-366521" defTabSz="455675">
              <a:spcBef>
                <a:spcPts val="2300"/>
              </a:spcBef>
              <a:buBlip>
                <a:blip r:embed="rId2"/>
              </a:buBlip>
              <a:defRPr sz="2964"/>
            </a:pPr>
            <a:r>
              <a:t>1851-1855年发表“论热的动力学理论”系列论文</a:t>
            </a:r>
          </a:p>
          <a:p>
            <a:pPr marL="733043" lvl="1" indent="-366521" defTabSz="455675">
              <a:spcBef>
                <a:spcPts val="2300"/>
              </a:spcBef>
              <a:buBlip>
                <a:blip r:embed="rId2"/>
              </a:buBlip>
              <a:defRPr sz="2964"/>
            </a:pPr>
            <a:r>
              <a:t>第一定律：能量守恒</a:t>
            </a:r>
          </a:p>
          <a:p>
            <a:pPr marL="733043" lvl="1" indent="-366521" defTabSz="455675">
              <a:spcBef>
                <a:spcPts val="2300"/>
              </a:spcBef>
              <a:buBlip>
                <a:blip r:embed="rId2"/>
              </a:buBlip>
              <a:defRPr sz="2964"/>
            </a:pPr>
            <a:r>
              <a:t>第二定律：可供人类利用的机械能有绝对损失</a:t>
            </a:r>
          </a:p>
          <a:p>
            <a:pPr marL="366521" indent="-366521" defTabSz="455675">
              <a:spcBef>
                <a:spcPts val="2300"/>
              </a:spcBef>
              <a:buBlip>
                <a:blip r:embed="rId2"/>
              </a:buBlip>
              <a:defRPr sz="2964"/>
            </a:pPr>
            <a:r>
              <a:t>第一个在精确意义上使用“能量”术语</a:t>
            </a:r>
          </a:p>
          <a:p>
            <a:pPr marL="733043" lvl="1" indent="-366521" defTabSz="455675">
              <a:spcBef>
                <a:spcPts val="2300"/>
              </a:spcBef>
              <a:buBlip>
                <a:blip r:embed="rId2"/>
              </a:buBlip>
              <a:defRPr sz="2964"/>
            </a:pPr>
            <a:r>
              <a:t>赫舍尔认为能量只是数学虚构，力才是真实的</a:t>
            </a:r>
          </a:p>
          <a:p>
            <a:pPr marL="366521" indent="-366521" defTabSz="455675">
              <a:spcBef>
                <a:spcPts val="2300"/>
              </a:spcBef>
              <a:buBlip>
                <a:blip r:embed="rId2"/>
              </a:buBlip>
              <a:defRPr sz="2964"/>
            </a:pPr>
            <a:r>
              <a:t>开尔文相信能量守恒在化学、地质学、生物学中都起作用</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麦克斯韦"/>
          <p:cNvSpPr txBox="1">
            <a:spLocks noGrp="1"/>
          </p:cNvSpPr>
          <p:nvPr>
            <p:ph type="title"/>
          </p:nvPr>
        </p:nvSpPr>
        <p:spPr>
          <a:prstGeom prst="rect">
            <a:avLst/>
          </a:prstGeom>
        </p:spPr>
        <p:txBody>
          <a:bodyPr/>
          <a:lstStyle/>
          <a:p>
            <a:r>
              <a:t>麦克斯韦</a:t>
            </a:r>
          </a:p>
        </p:txBody>
      </p:sp>
      <p:sp>
        <p:nvSpPr>
          <p:cNvPr id="184" name="麦克斯韦（James Clerk Maxwell，1831-1879）主张电磁能量和以太概念…"/>
          <p:cNvSpPr txBox="1">
            <a:spLocks noGrp="1"/>
          </p:cNvSpPr>
          <p:nvPr>
            <p:ph type="body" idx="1"/>
          </p:nvPr>
        </p:nvSpPr>
        <p:spPr>
          <a:prstGeom prst="rect">
            <a:avLst/>
          </a:prstGeom>
        </p:spPr>
        <p:txBody>
          <a:bodyPr/>
          <a:lstStyle/>
          <a:p>
            <a:pPr>
              <a:buBlip>
                <a:blip r:embed="rId2"/>
              </a:buBlip>
            </a:pPr>
            <a:r>
              <a:t>麦克斯韦（James Clerk Maxwell，1831-1879）主张电磁能量和以太概念</a:t>
            </a:r>
          </a:p>
          <a:p>
            <a:pPr lvl="1">
              <a:buBlip>
                <a:blip r:embed="rId2"/>
              </a:buBlip>
            </a:pPr>
            <a:r>
              <a:t>分子涡旋表达以太的机械构造</a:t>
            </a:r>
          </a:p>
          <a:p>
            <a:pPr>
              <a:buBlip>
                <a:blip r:embed="rId2"/>
              </a:buBlip>
            </a:pPr>
            <a:r>
              <a:t>能量物理学=以太物理学</a:t>
            </a:r>
          </a:p>
          <a:p>
            <a:pPr>
              <a:buBlip>
                <a:blip r:embed="rId2"/>
              </a:buBlip>
            </a:pPr>
            <a:r>
              <a:t>1885年菲兹杰拉德提出旋涡海绵的以太模型</a:t>
            </a:r>
          </a:p>
          <a:p>
            <a:pPr>
              <a:buBlip>
                <a:blip r:embed="rId2"/>
              </a:buBlip>
            </a:pPr>
            <a:r>
              <a:t>电磁波被看成是以太介质中的机械震荡</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50365" y="429580"/>
            <a:ext cx="5999714" cy="8894441"/>
          </a:xfrm>
          <a:prstGeom prst="rect">
            <a:avLst/>
          </a:prstGeom>
        </p:spPr>
      </p:pic>
      <p:sp>
        <p:nvSpPr>
          <p:cNvPr id="187" name="亥姆霍兹…"/>
          <p:cNvSpPr txBox="1">
            <a:spLocks noGrp="1"/>
          </p:cNvSpPr>
          <p:nvPr>
            <p:ph type="title"/>
          </p:nvPr>
        </p:nvSpPr>
        <p:spPr>
          <a:prstGeom prst="rect">
            <a:avLst/>
          </a:prstGeom>
        </p:spPr>
        <p:txBody>
          <a:bodyPr/>
          <a:lstStyle/>
          <a:p>
            <a:pPr defTabSz="457200">
              <a:defRPr sz="6200">
                <a:solidFill>
                  <a:srgbClr val="000000"/>
                </a:solidFill>
              </a:defRPr>
            </a:pPr>
            <a:r>
              <a:t>亥姆霍兹</a:t>
            </a:r>
          </a:p>
          <a:p>
            <a:pPr defTabSz="457200">
              <a:defRPr sz="3400">
                <a:solidFill>
                  <a:srgbClr val="000000"/>
                </a:solidFill>
                <a:latin typeface="Times Roman"/>
                <a:ea typeface="Times Roman"/>
                <a:cs typeface="Times Roman"/>
                <a:sym typeface="Times Roman"/>
              </a:defRPr>
            </a:pPr>
            <a:r>
              <a:t>Hermann Ludwig Ferdinand von Helmholtz </a:t>
            </a:r>
          </a:p>
          <a:p>
            <a:pPr defTabSz="457200">
              <a:defRPr sz="3400">
                <a:solidFill>
                  <a:srgbClr val="000000"/>
                </a:solidFill>
                <a:latin typeface="Times Roman"/>
                <a:ea typeface="Times Roman"/>
                <a:cs typeface="Times Roman"/>
                <a:sym typeface="Times Roman"/>
              </a:defRPr>
            </a:pPr>
            <a:r>
              <a:t>1821-1894</a:t>
            </a:r>
          </a:p>
        </p:txBody>
      </p:sp>
      <p:sp>
        <p:nvSpPr>
          <p:cNvPr id="188" name="热不是物质，如果是的话，则不可能产生…"/>
          <p:cNvSpPr txBox="1">
            <a:spLocks noGrp="1"/>
          </p:cNvSpPr>
          <p:nvPr>
            <p:ph type="body" sz="quarter" idx="1"/>
          </p:nvPr>
        </p:nvSpPr>
        <p:spPr>
          <a:prstGeom prst="rect">
            <a:avLst/>
          </a:prstGeom>
        </p:spPr>
        <p:txBody>
          <a:bodyPr/>
          <a:lstStyle/>
          <a:p>
            <a:pPr marL="469900" indent="-469900" algn="l">
              <a:spcBef>
                <a:spcPts val="3000"/>
              </a:spcBef>
              <a:buSzPct val="25000"/>
              <a:buBlip>
                <a:blip r:embed="rId3"/>
              </a:buBlip>
              <a:defRPr sz="3800"/>
            </a:pPr>
            <a:r>
              <a:t>热不是物质，如果是的话，则不可能产生</a:t>
            </a:r>
          </a:p>
          <a:p>
            <a:pPr marL="469900" indent="-469900" algn="l">
              <a:spcBef>
                <a:spcPts val="3000"/>
              </a:spcBef>
              <a:buSzPct val="25000"/>
              <a:buBlip>
                <a:blip r:embed="rId3"/>
              </a:buBlip>
              <a:defRPr sz="3800"/>
            </a:pPr>
            <a:r>
              <a:t>有机体与其它自然物一样遵循力的守恒原则</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453005" y="968566"/>
            <a:ext cx="5982331" cy="7997554"/>
          </a:xfrm>
          <a:prstGeom prst="rect">
            <a:avLst/>
          </a:prstGeom>
        </p:spPr>
      </p:pic>
      <p:sp>
        <p:nvSpPr>
          <p:cNvPr id="191" name="克劳修斯…"/>
          <p:cNvSpPr txBox="1">
            <a:spLocks noGrp="1"/>
          </p:cNvSpPr>
          <p:nvPr>
            <p:ph type="title"/>
          </p:nvPr>
        </p:nvSpPr>
        <p:spPr>
          <a:prstGeom prst="rect">
            <a:avLst/>
          </a:prstGeom>
        </p:spPr>
        <p:txBody>
          <a:bodyPr/>
          <a:lstStyle/>
          <a:p>
            <a:r>
              <a:t>克劳修斯</a:t>
            </a:r>
          </a:p>
          <a:p>
            <a:pPr defTabSz="457200">
              <a:defRPr sz="4600">
                <a:solidFill>
                  <a:srgbClr val="000000"/>
                </a:solidFill>
                <a:latin typeface="Times Roman"/>
                <a:ea typeface="Times Roman"/>
                <a:cs typeface="Times Roman"/>
                <a:sym typeface="Times Roman"/>
              </a:defRPr>
            </a:pPr>
            <a:r>
              <a:t>Rudolf Julius Emanuel Clausius</a:t>
            </a:r>
          </a:p>
          <a:p>
            <a:pPr defTabSz="457200">
              <a:defRPr sz="4600">
                <a:solidFill>
                  <a:srgbClr val="000000"/>
                </a:solidFill>
                <a:latin typeface="Times Roman"/>
                <a:ea typeface="Times Roman"/>
                <a:cs typeface="Times Roman"/>
                <a:sym typeface="Times Roman"/>
              </a:defRPr>
            </a:pPr>
            <a:r>
              <a:t>1822-1888</a:t>
            </a:r>
          </a:p>
        </p:txBody>
      </p:sp>
      <p:sp>
        <p:nvSpPr>
          <p:cNvPr id="192" name="卡诺和焦耳都对…"/>
          <p:cNvSpPr txBox="1">
            <a:spLocks noGrp="1"/>
          </p:cNvSpPr>
          <p:nvPr>
            <p:ph type="body" sz="quarter" idx="1"/>
          </p:nvPr>
        </p:nvSpPr>
        <p:spPr>
          <a:prstGeom prst="rect">
            <a:avLst/>
          </a:prstGeom>
        </p:spPr>
        <p:txBody>
          <a:bodyPr/>
          <a:lstStyle/>
          <a:p>
            <a:r>
              <a:t>卡诺和焦耳都对</a:t>
            </a:r>
          </a:p>
          <a:p>
            <a:r>
              <a:t>但卡诺的热质守恒多余</a:t>
            </a:r>
          </a:p>
          <a:p>
            <a:r>
              <a:t>同意亥姆霍兹</a:t>
            </a:r>
          </a:p>
          <a:p>
            <a:r>
              <a:t>但批评其数学上不精确</a:t>
            </a:r>
          </a:p>
          <a:p>
            <a:r>
              <a:t>引入熵</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724649" y="910191"/>
            <a:ext cx="5600702" cy="8299175"/>
          </a:xfrm>
          <a:prstGeom prst="rect">
            <a:avLst/>
          </a:prstGeom>
        </p:spPr>
      </p:pic>
      <p:sp>
        <p:nvSpPr>
          <p:cNvPr id="195" name="玻尔兹曼…"/>
          <p:cNvSpPr txBox="1">
            <a:spLocks noGrp="1"/>
          </p:cNvSpPr>
          <p:nvPr>
            <p:ph type="title"/>
          </p:nvPr>
        </p:nvSpPr>
        <p:spPr>
          <a:prstGeom prst="rect">
            <a:avLst/>
          </a:prstGeom>
        </p:spPr>
        <p:txBody>
          <a:bodyPr/>
          <a:lstStyle/>
          <a:p>
            <a:r>
              <a:t>玻尔兹曼</a:t>
            </a:r>
          </a:p>
          <a:p>
            <a:pPr defTabSz="457200">
              <a:defRPr sz="3400">
                <a:solidFill>
                  <a:srgbClr val="000000"/>
                </a:solidFill>
                <a:latin typeface="Times Roman"/>
                <a:ea typeface="Times Roman"/>
                <a:cs typeface="Times Roman"/>
                <a:sym typeface="Times Roman"/>
              </a:defRPr>
            </a:pPr>
            <a:r>
              <a:t>Ludwig Edward Boltzmann</a:t>
            </a:r>
          </a:p>
          <a:p>
            <a:pPr>
              <a:defRPr sz="3400"/>
            </a:pPr>
            <a:r>
              <a:t>1844-1906</a:t>
            </a:r>
          </a:p>
        </p:txBody>
      </p:sp>
      <p:sp>
        <p:nvSpPr>
          <p:cNvPr id="196" name="热力学第二定律本质上是统计学的…"/>
          <p:cNvSpPr txBox="1">
            <a:spLocks noGrp="1"/>
          </p:cNvSpPr>
          <p:nvPr>
            <p:ph type="body" sz="quarter" idx="1"/>
          </p:nvPr>
        </p:nvSpPr>
        <p:spPr>
          <a:prstGeom prst="rect">
            <a:avLst/>
          </a:prstGeom>
        </p:spPr>
        <p:txBody>
          <a:bodyPr/>
          <a:lstStyle/>
          <a:p>
            <a:r>
              <a:t>热力学第二定律本质上是统计学的</a:t>
            </a:r>
          </a:p>
          <a:p>
            <a:r>
              <a:t>熵是定义系统相对有序和无序的统计学术语</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能量定律"/>
          <p:cNvSpPr txBox="1">
            <a:spLocks noGrp="1"/>
          </p:cNvSpPr>
          <p:nvPr>
            <p:ph type="title"/>
          </p:nvPr>
        </p:nvSpPr>
        <p:spPr>
          <a:prstGeom prst="rect">
            <a:avLst/>
          </a:prstGeom>
        </p:spPr>
        <p:txBody>
          <a:bodyPr/>
          <a:lstStyle/>
          <a:p>
            <a:r>
              <a:t>能量定律</a:t>
            </a:r>
          </a:p>
        </p:txBody>
      </p:sp>
      <p:sp>
        <p:nvSpPr>
          <p:cNvPr id="199" name="标志着物理学领域的统一性…"/>
          <p:cNvSpPr txBox="1">
            <a:spLocks noGrp="1"/>
          </p:cNvSpPr>
          <p:nvPr>
            <p:ph type="body" idx="1"/>
          </p:nvPr>
        </p:nvSpPr>
        <p:spPr>
          <a:prstGeom prst="rect">
            <a:avLst/>
          </a:prstGeom>
        </p:spPr>
        <p:txBody>
          <a:bodyPr/>
          <a:lstStyle/>
          <a:p>
            <a:pPr>
              <a:buBlip>
                <a:blip r:embed="rId2"/>
              </a:buBlip>
            </a:pPr>
            <a:r>
              <a:t>标志着物理学领域的统一性</a:t>
            </a:r>
          </a:p>
          <a:p>
            <a:pPr>
              <a:buBlip>
                <a:blip r:embed="rId2"/>
              </a:buBlip>
            </a:pPr>
            <a:r>
              <a:t>塑造了物理学家的职业身份</a:t>
            </a:r>
          </a:p>
          <a:p>
            <a:pPr>
              <a:buBlip>
                <a:blip r:embed="rId2"/>
              </a:buBlip>
            </a:pPr>
            <a:r>
              <a:t>展示了物理学与工业应用的密切联系</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相对论时空观"/>
          <p:cNvSpPr txBox="1">
            <a:spLocks noGrp="1"/>
          </p:cNvSpPr>
          <p:nvPr>
            <p:ph type="title"/>
          </p:nvPr>
        </p:nvSpPr>
        <p:spPr>
          <a:prstGeom prst="rect">
            <a:avLst/>
          </a:prstGeom>
        </p:spPr>
        <p:txBody>
          <a:bodyPr/>
          <a:lstStyle/>
          <a:p>
            <a:r>
              <a:t>相对论时空观</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爱因斯坦的副本.jpg" descr="爱因斯坦的副本.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5978200" y="2170564"/>
            <a:ext cx="6389731" cy="7122396"/>
          </a:xfrm>
          <a:prstGeom prst="rect">
            <a:avLst/>
          </a:prstGeom>
        </p:spPr>
      </p:pic>
      <p:sp>
        <p:nvSpPr>
          <p:cNvPr id="204" name="相对论"/>
          <p:cNvSpPr txBox="1">
            <a:spLocks noGrp="1"/>
          </p:cNvSpPr>
          <p:nvPr>
            <p:ph type="title"/>
          </p:nvPr>
        </p:nvSpPr>
        <p:spPr>
          <a:prstGeom prst="rect">
            <a:avLst/>
          </a:prstGeom>
        </p:spPr>
        <p:txBody>
          <a:bodyPr/>
          <a:lstStyle/>
          <a:p>
            <a:r>
              <a:t>相对论</a:t>
            </a:r>
          </a:p>
        </p:txBody>
      </p:sp>
      <p:sp>
        <p:nvSpPr>
          <p:cNvPr id="205" name="爱因斯坦（Albert Einstein, 1879-1955)…"/>
          <p:cNvSpPr txBox="1">
            <a:spLocks noGrp="1"/>
          </p:cNvSpPr>
          <p:nvPr>
            <p:ph type="body" sz="half" idx="1"/>
          </p:nvPr>
        </p:nvSpPr>
        <p:spPr>
          <a:prstGeom prst="rect">
            <a:avLst/>
          </a:prstGeom>
        </p:spPr>
        <p:txBody>
          <a:bodyPr/>
          <a:lstStyle/>
          <a:p>
            <a:pPr>
              <a:buBlip>
                <a:blip r:embed="rId3"/>
              </a:buBlip>
              <a:defRPr sz="5000"/>
            </a:pPr>
            <a:r>
              <a:t>爱因斯坦（Albert Einstein, 1879-1955)</a:t>
            </a:r>
          </a:p>
          <a:p>
            <a:pPr lvl="1">
              <a:buBlip>
                <a:blip r:embed="rId3"/>
              </a:buBlip>
              <a:defRPr sz="3900"/>
            </a:pPr>
            <a:r>
              <a:t>狭义相对论</a:t>
            </a:r>
          </a:p>
          <a:p>
            <a:pPr lvl="1">
              <a:buBlip>
                <a:blip r:embed="rId3"/>
              </a:buBlip>
              <a:defRPr sz="3900"/>
            </a:pPr>
            <a:r>
              <a:t>广义相对论</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本讲要目"/>
          <p:cNvSpPr txBox="1">
            <a:spLocks noGrp="1"/>
          </p:cNvSpPr>
          <p:nvPr>
            <p:ph type="title"/>
          </p:nvPr>
        </p:nvSpPr>
        <p:spPr>
          <a:prstGeom prst="rect">
            <a:avLst/>
          </a:prstGeom>
        </p:spPr>
        <p:txBody>
          <a:bodyPr/>
          <a:lstStyle/>
          <a:p>
            <a:r>
              <a:t>本讲要目</a:t>
            </a:r>
          </a:p>
        </p:txBody>
      </p:sp>
      <p:sp>
        <p:nvSpPr>
          <p:cNvPr id="125" name="目的论自然观…"/>
          <p:cNvSpPr txBox="1">
            <a:spLocks noGrp="1"/>
          </p:cNvSpPr>
          <p:nvPr>
            <p:ph type="body" idx="1"/>
          </p:nvPr>
        </p:nvSpPr>
        <p:spPr>
          <a:prstGeom prst="rect">
            <a:avLst/>
          </a:prstGeom>
        </p:spPr>
        <p:txBody>
          <a:bodyPr>
            <a:normAutofit lnSpcReduction="10000"/>
          </a:bodyPr>
          <a:lstStyle/>
          <a:p>
            <a:pPr marL="322005" indent="-322005" defTabSz="425195">
              <a:lnSpc>
                <a:spcPct val="150000"/>
              </a:lnSpc>
              <a:spcBef>
                <a:spcPts val="0"/>
              </a:spcBef>
              <a:buBlip>
                <a:blip r:embed="rId2"/>
              </a:buBlip>
              <a:defRPr sz="4464">
                <a:solidFill>
                  <a:srgbClr val="000000"/>
                </a:solidFill>
              </a:defRPr>
            </a:pPr>
            <a:r>
              <a:t>目的论自然观</a:t>
            </a:r>
          </a:p>
          <a:p>
            <a:pPr marL="322005" indent="-322005" defTabSz="425195">
              <a:lnSpc>
                <a:spcPct val="150000"/>
              </a:lnSpc>
              <a:spcBef>
                <a:spcPts val="0"/>
              </a:spcBef>
              <a:buBlip>
                <a:blip r:embed="rId2"/>
              </a:buBlip>
              <a:defRPr sz="4464">
                <a:solidFill>
                  <a:srgbClr val="000000"/>
                </a:solidFill>
              </a:defRPr>
            </a:pPr>
            <a:r>
              <a:t>机械/力学自然观</a:t>
            </a:r>
          </a:p>
          <a:p>
            <a:pPr marL="322005" indent="-322005" defTabSz="425195">
              <a:lnSpc>
                <a:spcPct val="150000"/>
              </a:lnSpc>
              <a:spcBef>
                <a:spcPts val="0"/>
              </a:spcBef>
              <a:buBlip>
                <a:blip r:embed="rId2"/>
              </a:buBlip>
              <a:defRPr sz="4464">
                <a:solidFill>
                  <a:srgbClr val="000000"/>
                </a:solidFill>
              </a:defRPr>
            </a:pPr>
            <a:r>
              <a:t>能量世界观</a:t>
            </a:r>
          </a:p>
          <a:p>
            <a:pPr marL="322005" indent="-322005" defTabSz="425195">
              <a:lnSpc>
                <a:spcPct val="150000"/>
              </a:lnSpc>
              <a:spcBef>
                <a:spcPts val="0"/>
              </a:spcBef>
              <a:buBlip>
                <a:blip r:embed="rId2"/>
              </a:buBlip>
              <a:defRPr sz="4464">
                <a:solidFill>
                  <a:srgbClr val="000000"/>
                </a:solidFill>
              </a:defRPr>
            </a:pPr>
            <a:r>
              <a:t>相对论时空观</a:t>
            </a:r>
          </a:p>
          <a:p>
            <a:pPr marL="322005" indent="-322005" defTabSz="425195">
              <a:lnSpc>
                <a:spcPct val="150000"/>
              </a:lnSpc>
              <a:spcBef>
                <a:spcPts val="0"/>
              </a:spcBef>
              <a:buBlip>
                <a:blip r:embed="rId2"/>
              </a:buBlip>
              <a:defRPr sz="4464">
                <a:solidFill>
                  <a:srgbClr val="000000"/>
                </a:solidFill>
              </a:defRPr>
            </a:pPr>
            <a:r>
              <a:t>量子世界图景</a:t>
            </a:r>
          </a:p>
          <a:p>
            <a:pPr marL="322005" indent="-322005" defTabSz="425195">
              <a:lnSpc>
                <a:spcPct val="150000"/>
              </a:lnSpc>
              <a:spcBef>
                <a:spcPts val="0"/>
              </a:spcBef>
              <a:buBlip>
                <a:blip r:embed="rId2"/>
              </a:buBlip>
              <a:defRPr sz="4464">
                <a:solidFill>
                  <a:srgbClr val="000000"/>
                </a:solidFill>
              </a:defRPr>
            </a:pPr>
            <a:r>
              <a:t>大爆炸宇宙论</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爱因斯坦与卓别林.jpg" descr="爱因斯坦与卓别林.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1560791" y="0"/>
            <a:ext cx="9883218" cy="97536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狭义相对论"/>
          <p:cNvSpPr txBox="1">
            <a:spLocks noGrp="1"/>
          </p:cNvSpPr>
          <p:nvPr>
            <p:ph type="title"/>
          </p:nvPr>
        </p:nvSpPr>
        <p:spPr>
          <a:prstGeom prst="rect">
            <a:avLst/>
          </a:prstGeom>
        </p:spPr>
        <p:txBody>
          <a:bodyPr/>
          <a:lstStyle/>
          <a:p>
            <a:r>
              <a:t>狭义相对论</a:t>
            </a:r>
          </a:p>
        </p:txBody>
      </p:sp>
      <p:sp>
        <p:nvSpPr>
          <p:cNvPr id="210" name="牛顿世界观19世纪的扩展：场-波…"/>
          <p:cNvSpPr txBox="1">
            <a:spLocks noGrp="1"/>
          </p:cNvSpPr>
          <p:nvPr>
            <p:ph type="body" idx="1"/>
          </p:nvPr>
        </p:nvSpPr>
        <p:spPr>
          <a:prstGeom prst="rect">
            <a:avLst/>
          </a:prstGeom>
        </p:spPr>
        <p:txBody>
          <a:bodyPr/>
          <a:lstStyle/>
          <a:p>
            <a:pPr marL="366521" indent="-366521" defTabSz="455675">
              <a:spcBef>
                <a:spcPts val="2300"/>
              </a:spcBef>
              <a:buBlip>
                <a:blip r:embed="rId2"/>
              </a:buBlip>
              <a:defRPr sz="2964"/>
            </a:pPr>
            <a:r>
              <a:t>牛顿世界观19世纪的扩展：场-波</a:t>
            </a:r>
          </a:p>
          <a:p>
            <a:pPr marL="366521" indent="-366521" defTabSz="455675">
              <a:spcBef>
                <a:spcPts val="2300"/>
              </a:spcBef>
              <a:buBlip>
                <a:blip r:embed="rId2"/>
              </a:buBlip>
              <a:defRPr sz="2964"/>
            </a:pPr>
            <a:r>
              <a:t>电磁世界图景：电磁场-电磁波-以太</a:t>
            </a:r>
          </a:p>
          <a:p>
            <a:pPr marL="366521" indent="-366521" defTabSz="455675">
              <a:spcBef>
                <a:spcPts val="2300"/>
              </a:spcBef>
              <a:buBlip>
                <a:blip r:embed="rId2"/>
              </a:buBlip>
              <a:defRPr sz="2964"/>
            </a:pPr>
            <a:r>
              <a:t>以太风和光速的测量</a:t>
            </a:r>
          </a:p>
          <a:p>
            <a:pPr marL="366521" indent="-366521" defTabSz="455675">
              <a:spcBef>
                <a:spcPts val="2300"/>
              </a:spcBef>
              <a:buBlip>
                <a:blip r:embed="rId2"/>
              </a:buBlip>
              <a:defRPr sz="2964"/>
            </a:pPr>
            <a:r>
              <a:t>1905年“论动体的电动力学”</a:t>
            </a:r>
          </a:p>
          <a:p>
            <a:pPr marL="366521" indent="-366521" defTabSz="455675">
              <a:spcBef>
                <a:spcPts val="2300"/>
              </a:spcBef>
              <a:buBlip>
                <a:blip r:embed="rId2"/>
              </a:buBlip>
              <a:defRPr sz="2964"/>
            </a:pPr>
            <a:r>
              <a:t>同时性的相对性</a:t>
            </a:r>
          </a:p>
          <a:p>
            <a:pPr marL="366521" indent="-366521" defTabSz="455675">
              <a:spcBef>
                <a:spcPts val="2300"/>
              </a:spcBef>
              <a:buBlip>
                <a:blip r:embed="rId2"/>
              </a:buBlip>
              <a:defRPr sz="2964"/>
            </a:pPr>
            <a:r>
              <a:t>尺缩钟慢</a:t>
            </a:r>
          </a:p>
          <a:p>
            <a:pPr marL="366521" indent="-366521" defTabSz="455675">
              <a:spcBef>
                <a:spcPts val="2300"/>
              </a:spcBef>
              <a:buBlip>
                <a:blip r:embed="rId2"/>
              </a:buBlip>
              <a:defRPr sz="2964"/>
            </a:pPr>
            <a:r>
              <a:t>质能转换E=mc</a:t>
            </a:r>
            <a:r>
              <a:rPr baseline="31999"/>
              <a:t>2</a:t>
            </a:r>
          </a:p>
          <a:p>
            <a:pPr marL="366521" indent="-366521" defTabSz="455675">
              <a:spcBef>
                <a:spcPts val="2300"/>
              </a:spcBef>
              <a:buBlip>
                <a:blip r:embed="rId2"/>
              </a:buBlip>
              <a:defRPr sz="2964"/>
            </a:pPr>
            <a:r>
              <a:t>双生子悖论</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截屏2020-10-04 22.25.15.png" descr="截屏2020-10-04 22.25.15.png"/>
          <p:cNvPicPr>
            <a:picLocks noGrp="1"/>
          </p:cNvPicPr>
          <p:nvPr>
            <p:ph type="pic" idx="21"/>
          </p:nvPr>
        </p:nvPicPr>
        <p:blipFill>
          <a:blip r:embed="rId2"/>
          <a:srcRect/>
          <a:stretch>
            <a:fillRect/>
          </a:stretch>
        </p:blipFill>
        <p:spPr>
          <a:xfrm>
            <a:off x="1067492" y="0"/>
            <a:ext cx="10869817" cy="975360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广义相对论"/>
          <p:cNvSpPr txBox="1">
            <a:spLocks noGrp="1"/>
          </p:cNvSpPr>
          <p:nvPr>
            <p:ph type="title"/>
          </p:nvPr>
        </p:nvSpPr>
        <p:spPr>
          <a:prstGeom prst="rect">
            <a:avLst/>
          </a:prstGeom>
        </p:spPr>
        <p:txBody>
          <a:bodyPr/>
          <a:lstStyle/>
          <a:p>
            <a:r>
              <a:t>广义相对论</a:t>
            </a:r>
          </a:p>
        </p:txBody>
      </p:sp>
      <p:sp>
        <p:nvSpPr>
          <p:cNvPr id="215" name="1916年发表广义相对论…"/>
          <p:cNvSpPr txBox="1">
            <a:spLocks noGrp="1"/>
          </p:cNvSpPr>
          <p:nvPr>
            <p:ph type="body" idx="1"/>
          </p:nvPr>
        </p:nvSpPr>
        <p:spPr>
          <a:prstGeom prst="rect">
            <a:avLst/>
          </a:prstGeom>
        </p:spPr>
        <p:txBody>
          <a:bodyPr/>
          <a:lstStyle/>
          <a:p>
            <a:pPr marL="451104" indent="-451104" defTabSz="560831">
              <a:spcBef>
                <a:spcPts val="2800"/>
              </a:spcBef>
              <a:buBlip>
                <a:blip r:embed="rId2"/>
              </a:buBlip>
              <a:defRPr sz="3648"/>
            </a:pPr>
            <a:r>
              <a:t>1916年发表广义相对论</a:t>
            </a:r>
          </a:p>
          <a:p>
            <a:pPr marL="451104" indent="-451104" defTabSz="560831">
              <a:spcBef>
                <a:spcPts val="2800"/>
              </a:spcBef>
              <a:buBlip>
                <a:blip r:embed="rId2"/>
              </a:buBlip>
              <a:defRPr sz="3648"/>
            </a:pPr>
            <a:r>
              <a:t>惯性质量和引力质量</a:t>
            </a:r>
          </a:p>
          <a:p>
            <a:pPr marL="451104" indent="-451104" defTabSz="560831">
              <a:spcBef>
                <a:spcPts val="2800"/>
              </a:spcBef>
              <a:buBlip>
                <a:blip r:embed="rId2"/>
              </a:buBlip>
              <a:defRPr sz="3648"/>
            </a:pPr>
            <a:r>
              <a:t>等效原理，爱因斯坦电梯</a:t>
            </a:r>
          </a:p>
          <a:p>
            <a:pPr marL="451104" indent="-451104" defTabSz="560831">
              <a:spcBef>
                <a:spcPts val="2800"/>
              </a:spcBef>
              <a:buBlip>
                <a:blip r:embed="rId2"/>
              </a:buBlip>
              <a:defRPr sz="3648"/>
            </a:pPr>
            <a:r>
              <a:t>空间弯曲</a:t>
            </a:r>
          </a:p>
          <a:p>
            <a:pPr marL="451104" indent="-451104" defTabSz="560831">
              <a:spcBef>
                <a:spcPts val="2800"/>
              </a:spcBef>
              <a:buBlip>
                <a:blip r:embed="rId2"/>
              </a:buBlip>
              <a:defRPr sz="3648"/>
            </a:pPr>
            <a:r>
              <a:t>光线弯曲</a:t>
            </a:r>
          </a:p>
          <a:p>
            <a:pPr marL="451104" indent="-451104" defTabSz="560831">
              <a:spcBef>
                <a:spcPts val="2800"/>
              </a:spcBef>
              <a:buBlip>
                <a:blip r:embed="rId2"/>
              </a:buBlip>
              <a:defRPr sz="3648"/>
            </a:pPr>
            <a:r>
              <a:t>1919年5月29日，普林西比岛日全食，爱丁顿检验光线偏转</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mp899098_1422952766319_1_th.jpeg" descr="mp899098_1422952766319_1_th.jpeg"/>
          <p:cNvPicPr>
            <a:picLocks noGrp="1"/>
          </p:cNvPicPr>
          <p:nvPr>
            <p:ph type="pic" idx="21"/>
          </p:nvPr>
        </p:nvPicPr>
        <p:blipFill>
          <a:blip r:embed="rId2"/>
          <a:srcRect/>
          <a:stretch>
            <a:fillRect/>
          </a:stretch>
        </p:blipFill>
        <p:spPr>
          <a:xfrm>
            <a:off x="0" y="1898700"/>
            <a:ext cx="13004800" cy="59562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量子世界图景"/>
          <p:cNvSpPr txBox="1">
            <a:spLocks noGrp="1"/>
          </p:cNvSpPr>
          <p:nvPr>
            <p:ph type="title"/>
          </p:nvPr>
        </p:nvSpPr>
        <p:spPr>
          <a:prstGeom prst="rect">
            <a:avLst/>
          </a:prstGeom>
        </p:spPr>
        <p:txBody>
          <a:bodyPr/>
          <a:lstStyle/>
          <a:p>
            <a:r>
              <a:t>量子世界图景</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量子力学"/>
          <p:cNvSpPr txBox="1">
            <a:spLocks noGrp="1"/>
          </p:cNvSpPr>
          <p:nvPr>
            <p:ph type="title"/>
          </p:nvPr>
        </p:nvSpPr>
        <p:spPr>
          <a:prstGeom prst="rect">
            <a:avLst/>
          </a:prstGeom>
        </p:spPr>
        <p:txBody>
          <a:bodyPr/>
          <a:lstStyle/>
          <a:p>
            <a:r>
              <a:t>量子力学</a:t>
            </a:r>
          </a:p>
        </p:txBody>
      </p:sp>
      <p:sp>
        <p:nvSpPr>
          <p:cNvPr id="222" name="亚原子领域，出现量子现象…"/>
          <p:cNvSpPr txBox="1">
            <a:spLocks noGrp="1"/>
          </p:cNvSpPr>
          <p:nvPr>
            <p:ph type="body" idx="1"/>
          </p:nvPr>
        </p:nvSpPr>
        <p:spPr>
          <a:prstGeom prst="rect">
            <a:avLst/>
          </a:prstGeom>
        </p:spPr>
        <p:txBody>
          <a:bodyPr/>
          <a:lstStyle/>
          <a:p>
            <a:pPr>
              <a:buBlip>
                <a:blip r:embed="rId2"/>
              </a:buBlip>
            </a:pPr>
            <a:r>
              <a:t>亚原子领域，出现量子现象</a:t>
            </a:r>
          </a:p>
          <a:p>
            <a:pPr>
              <a:buBlip>
                <a:blip r:embed="rId2"/>
              </a:buBlip>
            </a:pPr>
            <a:r>
              <a:t>波粒二象性</a:t>
            </a:r>
          </a:p>
          <a:p>
            <a:pPr>
              <a:buBlip>
                <a:blip r:embed="rId2"/>
              </a:buBlip>
            </a:pPr>
            <a:r>
              <a:t>测不准原理</a:t>
            </a:r>
          </a:p>
          <a:p>
            <a:pPr>
              <a:buBlip>
                <a:blip r:embed="rId2"/>
              </a:buBlip>
            </a:pPr>
            <a:r>
              <a:t>排中律失效，薛定諤猫实验</a:t>
            </a:r>
          </a:p>
          <a:p>
            <a:pPr>
              <a:buBlip>
                <a:blip r:embed="rId2"/>
              </a:buBlip>
            </a:pPr>
            <a:r>
              <a:t>量子关联</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1661724"/>
            <a:ext cx="13004800" cy="6430152"/>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如果谁不为量子论而感到困惑，那他就是没有理解量子论——玻尔（Niels Bohr,1885-1962）…"/>
          <p:cNvSpPr txBox="1">
            <a:spLocks noGrp="1"/>
          </p:cNvSpPr>
          <p:nvPr>
            <p:ph type="body" idx="1"/>
          </p:nvPr>
        </p:nvSpPr>
        <p:spPr>
          <a:prstGeom prst="rect">
            <a:avLst/>
          </a:prstGeom>
        </p:spPr>
        <p:txBody>
          <a:bodyPr/>
          <a:lstStyle/>
          <a:p>
            <a:pPr marL="494631" indent="-494631" defTabSz="457200">
              <a:lnSpc>
                <a:spcPct val="120000"/>
              </a:lnSpc>
              <a:spcBef>
                <a:spcPts val="0"/>
              </a:spcBef>
              <a:buBlip>
                <a:blip r:embed="rId2"/>
              </a:buBlip>
              <a:defRPr sz="4000">
                <a:solidFill>
                  <a:srgbClr val="000000"/>
                </a:solidFill>
              </a:defRPr>
            </a:pPr>
            <a:r>
              <a:t>如果谁不为量子论而感到困惑，那他就是没有理解量子论——玻尔（Niels Bohr,1885-1962）</a:t>
            </a:r>
            <a:endParaRPr sz="1200"/>
          </a:p>
          <a:p>
            <a:pPr marL="494631" indent="-494631" defTabSz="457200">
              <a:lnSpc>
                <a:spcPct val="120000"/>
              </a:lnSpc>
              <a:spcBef>
                <a:spcPts val="0"/>
              </a:spcBef>
              <a:buBlip>
                <a:blip r:embed="rId2"/>
              </a:buBlip>
              <a:defRPr sz="4000">
                <a:solidFill>
                  <a:srgbClr val="000000"/>
                </a:solidFill>
              </a:defRPr>
            </a:pPr>
            <a:r>
              <a:t>我可以很确定的告诉大家：没有人真正了解量子力学——费曼（Richard Feynman, 1918-1988）</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宇宙图景"/>
          <p:cNvSpPr txBox="1">
            <a:spLocks noGrp="1"/>
          </p:cNvSpPr>
          <p:nvPr>
            <p:ph type="title"/>
          </p:nvPr>
        </p:nvSpPr>
        <p:spPr>
          <a:prstGeom prst="rect">
            <a:avLst/>
          </a:prstGeom>
        </p:spPr>
        <p:txBody>
          <a:bodyPr/>
          <a:lstStyle/>
          <a:p>
            <a:r>
              <a:t>宇宙图景</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目的论自然观"/>
          <p:cNvSpPr txBox="1">
            <a:spLocks noGrp="1"/>
          </p:cNvSpPr>
          <p:nvPr>
            <p:ph type="title"/>
          </p:nvPr>
        </p:nvSpPr>
        <p:spPr>
          <a:prstGeom prst="rect">
            <a:avLst/>
          </a:prstGeom>
        </p:spPr>
        <p:txBody>
          <a:bodyPr/>
          <a:lstStyle/>
          <a:p>
            <a:r>
              <a:t>目的论自然观</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从封闭世界到无限宇宙"/>
          <p:cNvSpPr txBox="1">
            <a:spLocks noGrp="1"/>
          </p:cNvSpPr>
          <p:nvPr>
            <p:ph type="title"/>
          </p:nvPr>
        </p:nvSpPr>
        <p:spPr>
          <a:prstGeom prst="rect">
            <a:avLst/>
          </a:prstGeom>
        </p:spPr>
        <p:txBody>
          <a:bodyPr/>
          <a:lstStyle/>
          <a:p>
            <a:r>
              <a:t>从封闭世界到无限宇宙</a:t>
            </a:r>
          </a:p>
        </p:txBody>
      </p:sp>
      <p:sp>
        <p:nvSpPr>
          <p:cNvPr id="231" name="从封闭世界到无限宇宙…"/>
          <p:cNvSpPr txBox="1">
            <a:spLocks noGrp="1"/>
          </p:cNvSpPr>
          <p:nvPr>
            <p:ph type="body" idx="1"/>
          </p:nvPr>
        </p:nvSpPr>
        <p:spPr>
          <a:prstGeom prst="rect">
            <a:avLst/>
          </a:prstGeom>
        </p:spPr>
        <p:txBody>
          <a:bodyPr/>
          <a:lstStyle/>
          <a:p>
            <a:pPr>
              <a:buBlip>
                <a:blip r:embed="rId2"/>
              </a:buBlip>
            </a:pPr>
            <a:r>
              <a:t>从封闭世界到无限宇宙</a:t>
            </a:r>
          </a:p>
          <a:p>
            <a:pPr>
              <a:buBlip>
                <a:blip r:embed="rId2"/>
              </a:buBlip>
            </a:pPr>
            <a:r>
              <a:t>无限悖论：夜黑悖论、引力悖论</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大爆炸宇宙模型"/>
          <p:cNvSpPr txBox="1">
            <a:spLocks noGrp="1"/>
          </p:cNvSpPr>
          <p:nvPr>
            <p:ph type="title"/>
          </p:nvPr>
        </p:nvSpPr>
        <p:spPr>
          <a:prstGeom prst="rect">
            <a:avLst/>
          </a:prstGeom>
        </p:spPr>
        <p:txBody>
          <a:bodyPr/>
          <a:lstStyle/>
          <a:p>
            <a:r>
              <a:t>大爆炸宇宙模型</a:t>
            </a:r>
          </a:p>
        </p:txBody>
      </p:sp>
      <p:sp>
        <p:nvSpPr>
          <p:cNvPr id="234" name="爱因斯坦：有限无界模型（1916）…"/>
          <p:cNvSpPr txBox="1">
            <a:spLocks noGrp="1"/>
          </p:cNvSpPr>
          <p:nvPr>
            <p:ph type="body" idx="1"/>
          </p:nvPr>
        </p:nvSpPr>
        <p:spPr>
          <a:prstGeom prst="rect">
            <a:avLst/>
          </a:prstGeom>
        </p:spPr>
        <p:txBody>
          <a:bodyPr/>
          <a:lstStyle/>
          <a:p>
            <a:pPr>
              <a:buBlip>
                <a:blip r:embed="rId2"/>
              </a:buBlip>
            </a:pPr>
            <a:r>
              <a:t>爱因斯坦：有限无界模型（1916）</a:t>
            </a:r>
          </a:p>
          <a:p>
            <a:pPr>
              <a:buBlip>
                <a:blip r:embed="rId2"/>
              </a:buBlip>
            </a:pPr>
            <a:r>
              <a:t>相对论宇宙的不稳定性</a:t>
            </a:r>
          </a:p>
          <a:p>
            <a:pPr>
              <a:buBlip>
                <a:blip r:embed="rId2"/>
              </a:buBlip>
            </a:pPr>
            <a:r>
              <a:t>膨胀的宇宙：红移（哈勃定律1912-29）</a:t>
            </a:r>
          </a:p>
          <a:p>
            <a:pPr>
              <a:buBlip>
                <a:blip r:embed="rId2"/>
              </a:buBlip>
            </a:pPr>
            <a:r>
              <a:t>热大爆炸宇宙学（伽莫夫1948)：背景辐射（1964）</a:t>
            </a:r>
          </a:p>
          <a:p>
            <a:pPr>
              <a:buBlip>
                <a:blip r:embed="rId2"/>
              </a:buBlip>
            </a:pPr>
            <a:r>
              <a:t>宇宙年龄138.2亿年</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timg.jpg" descr="timg.jpg"/>
          <p:cNvPicPr>
            <a:picLocks noGrp="1"/>
          </p:cNvPicPr>
          <p:nvPr>
            <p:ph type="pic" idx="22"/>
          </p:nvPr>
        </p:nvPicPr>
        <p:blipFill>
          <a:blip r:embed="rId2" cstate="email">
            <a:extLst>
              <a:ext uri="{28A0092B-C50C-407E-A947-70E740481C1C}">
                <a14:useLocalDpi xmlns:a14="http://schemas.microsoft.com/office/drawing/2010/main"/>
              </a:ext>
            </a:extLst>
          </a:blip>
          <a:stretch>
            <a:fillRect/>
          </a:stretch>
        </p:blipFill>
        <p:spPr>
          <a:xfrm>
            <a:off x="6764869" y="2894776"/>
            <a:ext cx="6114744" cy="6376343"/>
          </a:xfrm>
          <a:prstGeom prst="rect">
            <a:avLst/>
          </a:prstGeom>
        </p:spPr>
      </p:pic>
      <p:pic>
        <p:nvPicPr>
          <p:cNvPr id="237" name="1000.jpg" descr="1000.jpg"/>
          <p:cNvPicPr>
            <a:picLocks noGrp="1"/>
          </p:cNvPicPr>
          <p:nvPr>
            <p:ph type="pic" idx="23"/>
          </p:nvPr>
        </p:nvPicPr>
        <p:blipFill>
          <a:blip r:embed="rId3" cstate="email">
            <a:extLst>
              <a:ext uri="{28A0092B-C50C-407E-A947-70E740481C1C}">
                <a14:useLocalDpi xmlns:a14="http://schemas.microsoft.com/office/drawing/2010/main"/>
              </a:ext>
            </a:extLst>
          </a:blip>
          <a:stretch>
            <a:fillRect/>
          </a:stretch>
        </p:blipFill>
        <p:spPr>
          <a:xfrm>
            <a:off x="584200" y="584200"/>
            <a:ext cx="6311900" cy="82042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3-08.jpg" descr="3-08.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106498" y="81203"/>
            <a:ext cx="12791804" cy="9672397"/>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f881c9d20aca0576af0a5bbade92af327b6e3813.jpg@1320w_1040h.jpg" descr="f881c9d20aca0576af0a5bbade92af327b6e3813.jpg@1320w_1040h.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354643" y="2443134"/>
            <a:ext cx="6163382" cy="6869619"/>
          </a:xfrm>
          <a:prstGeom prst="rect">
            <a:avLst/>
          </a:prstGeom>
        </p:spPr>
      </p:pic>
      <p:sp>
        <p:nvSpPr>
          <p:cNvPr id="242" name="皮布尔斯"/>
          <p:cNvSpPr txBox="1">
            <a:spLocks noGrp="1"/>
          </p:cNvSpPr>
          <p:nvPr>
            <p:ph type="title"/>
          </p:nvPr>
        </p:nvSpPr>
        <p:spPr>
          <a:prstGeom prst="rect">
            <a:avLst/>
          </a:prstGeom>
        </p:spPr>
        <p:txBody>
          <a:bodyPr/>
          <a:lstStyle/>
          <a:p>
            <a:r>
              <a:t>皮布尔斯</a:t>
            </a:r>
          </a:p>
        </p:txBody>
      </p:sp>
      <p:sp>
        <p:nvSpPr>
          <p:cNvPr id="243" name="James Peebles(1935-)…"/>
          <p:cNvSpPr txBox="1">
            <a:spLocks noGrp="1"/>
          </p:cNvSpPr>
          <p:nvPr>
            <p:ph type="body" sz="half" idx="1"/>
          </p:nvPr>
        </p:nvSpPr>
        <p:spPr>
          <a:prstGeom prst="rect">
            <a:avLst/>
          </a:prstGeom>
        </p:spPr>
        <p:txBody>
          <a:bodyPr/>
          <a:lstStyle/>
          <a:p>
            <a:pPr>
              <a:buBlip>
                <a:blip r:embed="rId3"/>
              </a:buBlip>
            </a:pPr>
            <a:r>
              <a:t>James Peebles(1935-)</a:t>
            </a:r>
          </a:p>
          <a:p>
            <a:pPr>
              <a:buBlip>
                <a:blip r:embed="rId3"/>
              </a:buBlip>
            </a:pPr>
            <a:r>
              <a:t>2019年诺贝尔物理奖得主</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思考题"/>
          <p:cNvSpPr txBox="1">
            <a:spLocks noGrp="1"/>
          </p:cNvSpPr>
          <p:nvPr>
            <p:ph type="title"/>
          </p:nvPr>
        </p:nvSpPr>
        <p:spPr>
          <a:xfrm>
            <a:off x="1270000" y="711200"/>
            <a:ext cx="10464800" cy="2108200"/>
          </a:xfrm>
          <a:prstGeom prst="rect">
            <a:avLst/>
          </a:prstGeom>
        </p:spPr>
        <p:txBody>
          <a:bodyPr/>
          <a:lstStyle/>
          <a:p>
            <a:r>
              <a:t>思考题</a:t>
            </a:r>
          </a:p>
        </p:txBody>
      </p:sp>
      <p:sp>
        <p:nvSpPr>
          <p:cNvPr id="246" name="1，概述亚里士多德自然观…"/>
          <p:cNvSpPr txBox="1">
            <a:spLocks noGrp="1"/>
          </p:cNvSpPr>
          <p:nvPr>
            <p:ph type="body" idx="1"/>
          </p:nvPr>
        </p:nvSpPr>
        <p:spPr>
          <a:prstGeom prst="rect">
            <a:avLst/>
          </a:prstGeom>
        </p:spPr>
        <p:txBody>
          <a:bodyPr>
            <a:normAutofit lnSpcReduction="10000"/>
          </a:bodyPr>
          <a:lstStyle/>
          <a:p>
            <a:pPr marL="0" indent="0" defTabSz="370331">
              <a:lnSpc>
                <a:spcPct val="120000"/>
              </a:lnSpc>
              <a:spcBef>
                <a:spcPts val="0"/>
              </a:spcBef>
              <a:buSzTx/>
              <a:buNone/>
              <a:defRPr sz="3537">
                <a:solidFill>
                  <a:srgbClr val="000000"/>
                </a:solidFill>
              </a:defRPr>
            </a:pPr>
            <a:r>
              <a:t>1，概述亚里士多德自然观</a:t>
            </a:r>
          </a:p>
          <a:p>
            <a:pPr marL="0" indent="0" defTabSz="370331">
              <a:lnSpc>
                <a:spcPct val="120000"/>
              </a:lnSpc>
              <a:spcBef>
                <a:spcPts val="0"/>
              </a:spcBef>
              <a:buSzTx/>
              <a:buNone/>
              <a:defRPr sz="3537">
                <a:solidFill>
                  <a:srgbClr val="000000"/>
                </a:solidFill>
              </a:defRPr>
            </a:pPr>
            <a:r>
              <a:t>2，笛卡尔与牛顿机械自然观的区别是什么？</a:t>
            </a:r>
          </a:p>
          <a:p>
            <a:pPr marL="0" indent="0" defTabSz="370331">
              <a:lnSpc>
                <a:spcPct val="120000"/>
              </a:lnSpc>
              <a:spcBef>
                <a:spcPts val="0"/>
              </a:spcBef>
              <a:buSzTx/>
              <a:buNone/>
              <a:defRPr sz="3537">
                <a:solidFill>
                  <a:srgbClr val="000000"/>
                </a:solidFill>
              </a:defRPr>
            </a:pPr>
            <a:r>
              <a:t>3，为什么会有这么多人几乎同时发现了能量守恒定律？</a:t>
            </a:r>
          </a:p>
          <a:p>
            <a:pPr marL="0" indent="0" defTabSz="370331">
              <a:lnSpc>
                <a:spcPct val="120000"/>
              </a:lnSpc>
              <a:spcBef>
                <a:spcPts val="0"/>
              </a:spcBef>
              <a:buSzTx/>
              <a:buNone/>
              <a:defRPr sz="3537">
                <a:solidFill>
                  <a:srgbClr val="000000"/>
                </a:solidFill>
              </a:defRPr>
            </a:pPr>
            <a:r>
              <a:t>4，迈克尔逊-莫雷实验影响了爱因斯坦提出狭义相对论吗 ？</a:t>
            </a:r>
          </a:p>
          <a:p>
            <a:pPr marL="0" indent="0" defTabSz="370331">
              <a:lnSpc>
                <a:spcPct val="120000"/>
              </a:lnSpc>
              <a:spcBef>
                <a:spcPts val="0"/>
              </a:spcBef>
              <a:buSzTx/>
              <a:buNone/>
              <a:defRPr sz="3537">
                <a:solidFill>
                  <a:srgbClr val="000000"/>
                </a:solidFill>
              </a:defRPr>
            </a:pPr>
            <a:r>
              <a:t>5，为什么在广义相对论出来之后才有宇宙学的大发展？</a:t>
            </a:r>
          </a:p>
          <a:p>
            <a:pPr marL="0" indent="0" defTabSz="370331">
              <a:lnSpc>
                <a:spcPct val="120000"/>
              </a:lnSpc>
              <a:spcBef>
                <a:spcPts val="0"/>
              </a:spcBef>
              <a:buSzTx/>
              <a:buNone/>
              <a:defRPr sz="3537">
                <a:solidFill>
                  <a:srgbClr val="000000"/>
                </a:solidFill>
              </a:defRPr>
            </a:pPr>
            <a:r>
              <a:t>6，你认为量子世界观中最不能理解的是什么？</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亚里士多德的自然哲学"/>
          <p:cNvSpPr txBox="1">
            <a:spLocks noGrp="1"/>
          </p:cNvSpPr>
          <p:nvPr>
            <p:ph type="title"/>
          </p:nvPr>
        </p:nvSpPr>
        <p:spPr>
          <a:prstGeom prst="rect">
            <a:avLst/>
          </a:prstGeom>
        </p:spPr>
        <p:txBody>
          <a:bodyPr/>
          <a:lstStyle/>
          <a:p>
            <a:r>
              <a:t>亚里士多德的自然哲学</a:t>
            </a:r>
          </a:p>
        </p:txBody>
      </p:sp>
      <p:sp>
        <p:nvSpPr>
          <p:cNvPr id="130" name="亚里士多德的物理学（physics）是关于自然物之physis的学问…"/>
          <p:cNvSpPr txBox="1">
            <a:spLocks noGrp="1"/>
          </p:cNvSpPr>
          <p:nvPr>
            <p:ph type="body" idx="1"/>
          </p:nvPr>
        </p:nvSpPr>
        <p:spPr>
          <a:prstGeom prst="rect">
            <a:avLst/>
          </a:prstGeom>
        </p:spPr>
        <p:txBody>
          <a:bodyPr/>
          <a:lstStyle/>
          <a:p>
            <a:pPr marL="437006" indent="-437006" defTabSz="543305">
              <a:spcBef>
                <a:spcPts val="2700"/>
              </a:spcBef>
              <a:buBlip>
                <a:blip r:embed="rId2"/>
              </a:buBlip>
              <a:defRPr sz="3534"/>
            </a:pPr>
            <a:r>
              <a:t>亚里士多德的物理学（physics）是关于自然物之physis的学问</a:t>
            </a:r>
          </a:p>
          <a:p>
            <a:pPr marL="437006" indent="-437006" defTabSz="543305">
              <a:spcBef>
                <a:spcPts val="2700"/>
              </a:spcBef>
              <a:buBlip>
                <a:blip r:embed="rId2"/>
              </a:buBlip>
              <a:defRPr sz="3534"/>
            </a:pPr>
            <a:r>
              <a:t>自然物的根本特征是运动，区别于不动的相、形式（eidos）</a:t>
            </a:r>
          </a:p>
          <a:p>
            <a:pPr marL="437006" indent="-437006" defTabSz="543305">
              <a:spcBef>
                <a:spcPts val="2700"/>
              </a:spcBef>
              <a:buBlip>
                <a:blip r:embed="rId2"/>
              </a:buBlip>
              <a:defRPr sz="3534"/>
            </a:pPr>
            <a:r>
              <a:t>运动必有原因</a:t>
            </a:r>
          </a:p>
          <a:p>
            <a:pPr marL="437006" indent="-437006" defTabSz="543305">
              <a:spcBef>
                <a:spcPts val="2700"/>
              </a:spcBef>
              <a:buBlip>
                <a:blip r:embed="rId2"/>
              </a:buBlip>
              <a:defRPr sz="3534"/>
            </a:pPr>
            <a:r>
              <a:t>原因有四种(质料、形式、目的、动力）</a:t>
            </a:r>
          </a:p>
          <a:p>
            <a:pPr marL="437006" indent="-437006" defTabSz="543305">
              <a:spcBef>
                <a:spcPts val="2700"/>
              </a:spcBef>
              <a:buBlip>
                <a:blip r:embed="rId2"/>
              </a:buBlip>
              <a:defRPr sz="3534"/>
            </a:pPr>
            <a:r>
              <a:t>自然物的四因可以归结为二因，其中目的因=形式因=动力因</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目的论"/>
          <p:cNvSpPr txBox="1">
            <a:spLocks noGrp="1"/>
          </p:cNvSpPr>
          <p:nvPr>
            <p:ph type="title"/>
          </p:nvPr>
        </p:nvSpPr>
        <p:spPr>
          <a:prstGeom prst="rect">
            <a:avLst/>
          </a:prstGeom>
        </p:spPr>
        <p:txBody>
          <a:bodyPr/>
          <a:lstStyle/>
          <a:p>
            <a:r>
              <a:t>目的论</a:t>
            </a:r>
          </a:p>
        </p:txBody>
      </p:sp>
      <p:sp>
        <p:nvSpPr>
          <p:cNvPr id="133" name="自然物的运动分为自然运动与受迫运动…"/>
          <p:cNvSpPr txBox="1">
            <a:spLocks noGrp="1"/>
          </p:cNvSpPr>
          <p:nvPr>
            <p:ph type="body" idx="1"/>
          </p:nvPr>
        </p:nvSpPr>
        <p:spPr>
          <a:prstGeom prst="rect">
            <a:avLst/>
          </a:prstGeom>
        </p:spPr>
        <p:txBody>
          <a:bodyPr/>
          <a:lstStyle/>
          <a:p>
            <a:pPr>
              <a:buBlip>
                <a:blip r:embed="rId2"/>
              </a:buBlip>
            </a:pPr>
            <a:r>
              <a:t>自然物的运动分为自然运动与受迫运动</a:t>
            </a:r>
          </a:p>
          <a:p>
            <a:pPr>
              <a:buBlip>
                <a:blip r:embed="rId2"/>
              </a:buBlip>
            </a:pPr>
            <a:r>
              <a:t>自然运动是指</a:t>
            </a:r>
            <a:r>
              <a:rPr>
                <a:solidFill>
                  <a:srgbClr val="FF2600"/>
                </a:solidFill>
              </a:rPr>
              <a:t>趋向</a:t>
            </a:r>
            <a:r>
              <a:t>自然位置的运动，受迫运动是背离自然运动的运动</a:t>
            </a:r>
          </a:p>
          <a:p>
            <a:pPr>
              <a:buBlip>
                <a:blip r:embed="rId2"/>
              </a:buBlip>
            </a:pPr>
            <a:r>
              <a:t>运动理论受制于物性理论</a:t>
            </a:r>
          </a:p>
          <a:p>
            <a:pPr lvl="1">
              <a:buBlip>
                <a:blip r:embed="rId2"/>
              </a:buBlip>
            </a:pPr>
            <a:r>
              <a:t>物性提供目的</a:t>
            </a:r>
          </a:p>
          <a:p>
            <a:pPr lvl="1">
              <a:buBlip>
                <a:blip r:embed="rId2"/>
              </a:buBlip>
            </a:pPr>
            <a:r>
              <a:t>运动有目的，因此有始有终</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从机械自然观…"/>
          <p:cNvSpPr txBox="1">
            <a:spLocks noGrp="1"/>
          </p:cNvSpPr>
          <p:nvPr>
            <p:ph type="title"/>
          </p:nvPr>
        </p:nvSpPr>
        <p:spPr>
          <a:prstGeom prst="rect">
            <a:avLst/>
          </a:prstGeom>
        </p:spPr>
        <p:txBody>
          <a:bodyPr/>
          <a:lstStyle/>
          <a:p>
            <a:r>
              <a:t>从机械自然观</a:t>
            </a:r>
          </a:p>
          <a:p>
            <a:r>
              <a:t>到力学自然观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机械自然观"/>
          <p:cNvSpPr txBox="1">
            <a:spLocks noGrp="1"/>
          </p:cNvSpPr>
          <p:nvPr>
            <p:ph type="title"/>
          </p:nvPr>
        </p:nvSpPr>
        <p:spPr>
          <a:prstGeom prst="rect">
            <a:avLst/>
          </a:prstGeom>
        </p:spPr>
        <p:txBody>
          <a:bodyPr/>
          <a:lstStyle/>
          <a:p>
            <a:r>
              <a:t>机械自然观</a:t>
            </a:r>
          </a:p>
        </p:txBody>
      </p:sp>
      <p:sp>
        <p:nvSpPr>
          <p:cNvPr id="138" name="笛卡尔版…"/>
          <p:cNvSpPr txBox="1">
            <a:spLocks noGrp="1"/>
          </p:cNvSpPr>
          <p:nvPr>
            <p:ph type="body" idx="1"/>
          </p:nvPr>
        </p:nvSpPr>
        <p:spPr>
          <a:prstGeom prst="rect">
            <a:avLst/>
          </a:prstGeom>
        </p:spPr>
        <p:txBody>
          <a:bodyPr/>
          <a:lstStyle/>
          <a:p>
            <a:pPr>
              <a:buBlip>
                <a:blip r:embed="rId2"/>
              </a:buBlip>
            </a:pPr>
            <a:r>
              <a:t>笛卡尔版</a:t>
            </a:r>
          </a:p>
          <a:p>
            <a:pPr lvl="1">
              <a:buBlip>
                <a:blip r:embed="rId2"/>
              </a:buBlip>
            </a:pPr>
            <a:r>
              <a:t>机器隐喻：人是机器</a:t>
            </a:r>
          </a:p>
          <a:p>
            <a:pPr lvl="1">
              <a:buBlip>
                <a:blip r:embed="rId2"/>
              </a:buBlip>
            </a:pPr>
            <a:r>
              <a:t>决定论：数学必然性</a:t>
            </a:r>
          </a:p>
          <a:p>
            <a:pPr lvl="1">
              <a:buBlip>
                <a:blip r:embed="rId2"/>
              </a:buBlip>
            </a:pPr>
            <a:r>
              <a:t>还原论：可分解、可拆装</a:t>
            </a:r>
          </a:p>
          <a:p>
            <a:pPr lvl="1">
              <a:buBlip>
                <a:blip r:embed="rId2"/>
              </a:buBlip>
            </a:pPr>
            <a:r>
              <a:t>外在性：只有碰撞可以改变</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力学自然观"/>
          <p:cNvSpPr txBox="1">
            <a:spLocks noGrp="1"/>
          </p:cNvSpPr>
          <p:nvPr>
            <p:ph type="title"/>
          </p:nvPr>
        </p:nvSpPr>
        <p:spPr>
          <a:prstGeom prst="rect">
            <a:avLst/>
          </a:prstGeom>
        </p:spPr>
        <p:txBody>
          <a:bodyPr/>
          <a:lstStyle/>
          <a:p>
            <a:r>
              <a:t>力学自然观</a:t>
            </a:r>
          </a:p>
        </p:txBody>
      </p:sp>
      <p:sp>
        <p:nvSpPr>
          <p:cNvPr id="141" name="牛顿版…"/>
          <p:cNvSpPr txBox="1">
            <a:spLocks noGrp="1"/>
          </p:cNvSpPr>
          <p:nvPr>
            <p:ph type="body" idx="1"/>
          </p:nvPr>
        </p:nvSpPr>
        <p:spPr>
          <a:prstGeom prst="rect">
            <a:avLst/>
          </a:prstGeom>
        </p:spPr>
        <p:txBody>
          <a:bodyPr/>
          <a:lstStyle/>
          <a:p>
            <a:pPr marL="437006" indent="-437006" defTabSz="543305">
              <a:spcBef>
                <a:spcPts val="2700"/>
              </a:spcBef>
              <a:buBlip>
                <a:blip r:embed="rId2"/>
              </a:buBlip>
              <a:defRPr sz="3534"/>
            </a:pPr>
            <a:r>
              <a:t>牛顿版</a:t>
            </a:r>
          </a:p>
          <a:p>
            <a:pPr marL="874013" lvl="1" indent="-437006" defTabSz="543305">
              <a:spcBef>
                <a:spcPts val="2700"/>
              </a:spcBef>
              <a:buBlip>
                <a:blip r:embed="rId2"/>
              </a:buBlip>
              <a:defRPr sz="3534"/>
            </a:pPr>
            <a:r>
              <a:t>决定论：力的数学必然性</a:t>
            </a:r>
          </a:p>
          <a:p>
            <a:pPr marL="874013" lvl="1" indent="-437006" defTabSz="543305">
              <a:spcBef>
                <a:spcPts val="2700"/>
              </a:spcBef>
              <a:buBlip>
                <a:blip r:embed="rId2"/>
              </a:buBlip>
              <a:defRPr sz="3534"/>
            </a:pPr>
            <a:r>
              <a:t>还原论：可分解、可拆装</a:t>
            </a:r>
          </a:p>
          <a:p>
            <a:pPr marL="874013" lvl="1" indent="-437006" defTabSz="543305">
              <a:spcBef>
                <a:spcPts val="2700"/>
              </a:spcBef>
              <a:buBlip>
                <a:blip r:embed="rId2"/>
              </a:buBlip>
              <a:defRPr sz="3534"/>
            </a:pPr>
            <a:r>
              <a:t>自然哲学的全部任务看来就在于从各种运动现象来研究各种自然之力，而后用这些力去论证其它现象——牛顿</a:t>
            </a:r>
          </a:p>
          <a:p>
            <a:pPr marL="874013" lvl="1" indent="-437006" defTabSz="543305">
              <a:spcBef>
                <a:spcPts val="2700"/>
              </a:spcBef>
              <a:buBlip>
                <a:blip r:embed="rId2"/>
              </a:buBlip>
              <a:defRPr sz="3534"/>
            </a:pPr>
            <a:r>
              <a:t>我不是从物理上，而是从数学上来考虑这种力的——牛顿</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494</Words>
  <Application>Microsoft Office PowerPoint</Application>
  <PresentationFormat>自定义</PresentationFormat>
  <Paragraphs>171</Paragraphs>
  <Slides>45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Helvetica Neue</vt:lpstr>
      <vt:lpstr>Times Roman</vt:lpstr>
      <vt:lpstr>华文楷体</vt:lpstr>
      <vt:lpstr>STZhongsong</vt:lpstr>
      <vt:lpstr>Papyrus</vt:lpstr>
      <vt:lpstr>Parchment</vt:lpstr>
      <vt:lpstr>科学通史第12讲  物理世界图景的变迁</vt:lpstr>
      <vt:lpstr>PowerPoint 演示文稿</vt:lpstr>
      <vt:lpstr>本讲要目</vt:lpstr>
      <vt:lpstr>目的论自然观</vt:lpstr>
      <vt:lpstr>亚里士多德的自然哲学</vt:lpstr>
      <vt:lpstr>目的论</vt:lpstr>
      <vt:lpstr>从机械自然观 到力学自然观 </vt:lpstr>
      <vt:lpstr>机械自然观</vt:lpstr>
      <vt:lpstr>力学自然观</vt:lpstr>
      <vt:lpstr>力学自然观</vt:lpstr>
      <vt:lpstr>能量世界观 </vt:lpstr>
      <vt:lpstr>能量概念的两个来源</vt:lpstr>
      <vt:lpstr>永动机</vt:lpstr>
      <vt:lpstr>萨迪·卡诺 Sadi Carnot 1796-1832</vt:lpstr>
      <vt:lpstr>电力驱动磁针</vt:lpstr>
      <vt:lpstr>化学亲和力转变成电</vt:lpstr>
      <vt:lpstr>神学动机</vt:lpstr>
      <vt:lpstr>焦耳 James Prescott Joule 1818-1889</vt:lpstr>
      <vt:lpstr>PowerPoint 演示文稿</vt:lpstr>
      <vt:lpstr>焦耳论转换</vt:lpstr>
      <vt:lpstr>罗伯特·迈尔</vt:lpstr>
      <vt:lpstr>威廉·汤姆森</vt:lpstr>
      <vt:lpstr>麦克斯韦</vt:lpstr>
      <vt:lpstr>亥姆霍兹 Hermann Ludwig Ferdinand von Helmholtz  1821-1894</vt:lpstr>
      <vt:lpstr>克劳修斯 Rudolf Julius Emanuel Clausius 1822-1888</vt:lpstr>
      <vt:lpstr>玻尔兹曼 Ludwig Edward Boltzmann 1844-1906</vt:lpstr>
      <vt:lpstr>能量定律</vt:lpstr>
      <vt:lpstr>相对论时空观</vt:lpstr>
      <vt:lpstr>相对论</vt:lpstr>
      <vt:lpstr>PowerPoint 演示文稿</vt:lpstr>
      <vt:lpstr>狭义相对论</vt:lpstr>
      <vt:lpstr>PowerPoint 演示文稿</vt:lpstr>
      <vt:lpstr>广义相对论</vt:lpstr>
      <vt:lpstr>PowerPoint 演示文稿</vt:lpstr>
      <vt:lpstr>量子世界图景</vt:lpstr>
      <vt:lpstr>量子力学</vt:lpstr>
      <vt:lpstr>PowerPoint 演示文稿</vt:lpstr>
      <vt:lpstr>PowerPoint 演示文稿</vt:lpstr>
      <vt:lpstr>宇宙图景</vt:lpstr>
      <vt:lpstr>从封闭世界到无限宇宙</vt:lpstr>
      <vt:lpstr>大爆炸宇宙模型</vt:lpstr>
      <vt:lpstr>PowerPoint 演示文稿</vt:lpstr>
      <vt:lpstr>PowerPoint 演示文稿</vt:lpstr>
      <vt:lpstr>皮布尔斯</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科学通史第12讲  物理世界图景的变迁</dc:title>
  <cp:lastModifiedBy>sun yifan</cp:lastModifiedBy>
  <cp:revision>1</cp:revision>
  <dcterms:modified xsi:type="dcterms:W3CDTF">2021-12-01T11:45:11Z</dcterms:modified>
</cp:coreProperties>
</file>